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Horizon" charset="1" panose="02000500000000000000"/>
      <p:regular r:id="rId17"/>
    </p:embeddedFont>
    <p:embeddedFont>
      <p:font typeface="Garet" charset="1" panose="00000000000000000000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Garet Bold" charset="1" panose="00000000000000000000"/>
      <p:regular r:id="rId21"/>
    </p:embeddedFont>
    <p:embeddedFont>
      <p:font typeface="Cooper Hewitt Bold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3066" y="148896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0"/>
            <a:ext cx="6913992" cy="12291542"/>
          </a:xfrm>
          <a:custGeom>
            <a:avLst/>
            <a:gdLst/>
            <a:ahLst/>
            <a:cxnLst/>
            <a:rect r="r" b="b" t="t" l="l"/>
            <a:pathLst>
              <a:path h="12291542" w="6913992">
                <a:moveTo>
                  <a:pt x="6913992" y="0"/>
                </a:moveTo>
                <a:lnTo>
                  <a:pt x="0" y="0"/>
                </a:lnTo>
                <a:lnTo>
                  <a:pt x="0" y="12291542"/>
                </a:lnTo>
                <a:lnTo>
                  <a:pt x="6913992" y="12291542"/>
                </a:lnTo>
                <a:lnTo>
                  <a:pt x="691399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747700" y="6010676"/>
            <a:ext cx="9419945" cy="1831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sz="6300">
                <a:solidFill>
                  <a:srgbClr val="F3F3F7"/>
                </a:solidFill>
                <a:latin typeface="Horizon"/>
                <a:ea typeface="Horizon"/>
                <a:cs typeface="Horizon"/>
                <a:sym typeface="Horizon"/>
              </a:rPr>
              <a:t>TEAM</a:t>
            </a:r>
          </a:p>
          <a:p>
            <a:pPr algn="l">
              <a:lnSpc>
                <a:spcPts val="6867"/>
              </a:lnSpc>
            </a:pPr>
            <a:r>
              <a:rPr lang="en-US" sz="6300">
                <a:solidFill>
                  <a:srgbClr val="F3F3F7"/>
                </a:solidFill>
                <a:latin typeface="Horizon"/>
                <a:ea typeface="Horizon"/>
                <a:cs typeface="Horizon"/>
                <a:sym typeface="Horizon"/>
              </a:rPr>
              <a:t>NEUROX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864221" y="4705674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77235" y="4822198"/>
            <a:ext cx="4940930" cy="455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3"/>
              </a:lnSpc>
            </a:pPr>
            <a:r>
              <a:rPr lang="en-US" sz="2509" spc="58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PRESENTED BY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31856" y="1317512"/>
            <a:ext cx="16230600" cy="283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Brain computer interface:future human computer interaction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113946"/>
            <a:ext cx="18288000" cy="636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</a:p>
          <a:p>
            <a:pPr algn="ctr">
              <a:lnSpc>
                <a:spcPts val="6299"/>
              </a:lnSpc>
            </a:pP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&gt; Brain-Computer Interfaces are redefining how humans and computers interact.</a:t>
            </a: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They hold the potential to empower people, expand human abilities, and reshape the digital world.</a:t>
            </a: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But to ensure a safe and inclusive future, we must balance innovation with ethics.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01517" y="1447513"/>
            <a:ext cx="5742831" cy="134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78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17839" y="5070825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7782476" cy="12379902"/>
          </a:xfrm>
          <a:custGeom>
            <a:avLst/>
            <a:gdLst/>
            <a:ahLst/>
            <a:cxnLst/>
            <a:rect r="r" b="b" t="t" l="l"/>
            <a:pathLst>
              <a:path h="12379902" w="7782476">
                <a:moveTo>
                  <a:pt x="0" y="0"/>
                </a:moveTo>
                <a:lnTo>
                  <a:pt x="7782476" y="0"/>
                </a:lnTo>
                <a:lnTo>
                  <a:pt x="7782476" y="12379902"/>
                </a:lnTo>
                <a:lnTo>
                  <a:pt x="0" y="12379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85707" y="3379562"/>
            <a:ext cx="8658828" cy="2902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789"/>
              </a:lnSpc>
            </a:pPr>
            <a:r>
              <a:rPr lang="en-US" sz="10374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144536" y="-2501909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84444" y="6734686"/>
            <a:ext cx="777485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Team  NeuroX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2836" y="2091783"/>
            <a:ext cx="10386364" cy="918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3"/>
              </a:lnSpc>
            </a:pPr>
            <a:r>
              <a:rPr lang="en-US" sz="579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INTRODUCTION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604762" y="663246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654538" y="21166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4581094"/>
            <a:ext cx="18288000" cy="4017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Brain-Computer Interface (BCI) is a system that enables direct communication between the brain and a computer.</a:t>
            </a:r>
          </a:p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4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 allows people to control machines using their thoughts, without physical movement.</a:t>
            </a:r>
          </a:p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BCIs are revolutionizing how humans interact with technology.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79393" y="5301768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470785" y="-792056"/>
            <a:ext cx="8817215" cy="14025903"/>
          </a:xfrm>
          <a:custGeom>
            <a:avLst/>
            <a:gdLst/>
            <a:ahLst/>
            <a:cxnLst/>
            <a:rect r="r" b="b" t="t" l="l"/>
            <a:pathLst>
              <a:path h="14025903" w="8817215">
                <a:moveTo>
                  <a:pt x="8817215" y="0"/>
                </a:moveTo>
                <a:lnTo>
                  <a:pt x="0" y="0"/>
                </a:lnTo>
                <a:lnTo>
                  <a:pt x="0" y="14025903"/>
                </a:lnTo>
                <a:lnTo>
                  <a:pt x="8817215" y="14025903"/>
                </a:lnTo>
                <a:lnTo>
                  <a:pt x="881721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654538" y="-1066563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09371" y="5870016"/>
            <a:ext cx="7439778" cy="4402438"/>
          </a:xfrm>
          <a:custGeom>
            <a:avLst/>
            <a:gdLst/>
            <a:ahLst/>
            <a:cxnLst/>
            <a:rect r="r" b="b" t="t" l="l"/>
            <a:pathLst>
              <a:path h="4402438" w="7439778">
                <a:moveTo>
                  <a:pt x="0" y="0"/>
                </a:moveTo>
                <a:lnTo>
                  <a:pt x="7439778" y="0"/>
                </a:lnTo>
                <a:lnTo>
                  <a:pt x="7439778" y="4402438"/>
                </a:lnTo>
                <a:lnTo>
                  <a:pt x="0" y="44024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8465" y="689325"/>
            <a:ext cx="7789813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BCI'S Work:</a:t>
            </a:r>
          </a:p>
          <a:p>
            <a:pPr algn="ctr">
              <a:lnSpc>
                <a:spcPts val="7699"/>
              </a:lnSpc>
            </a:pPr>
            <a:r>
              <a:rPr lang="en-US" sz="54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Technical perspective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42479" y="3005350"/>
            <a:ext cx="15403041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 Signal Acquisition: Electrodes capture brain signals (EEG or implants).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Signal Processing: The computer decodes brain activity into commands.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3. Output: The device performs the desired action.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4. Feedback: The brain adapts, improving control over time.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26334" y="6166313"/>
            <a:ext cx="6305331" cy="1382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39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They are two types:</a:t>
            </a:r>
          </a:p>
          <a:p>
            <a:pPr algn="ctr">
              <a:lnSpc>
                <a:spcPts val="5580"/>
              </a:lnSpc>
            </a:pPr>
            <a:r>
              <a:rPr lang="en-US" sz="39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invasive and non invasive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01385" y="5880610"/>
            <a:ext cx="9144000" cy="5081603"/>
          </a:xfrm>
          <a:custGeom>
            <a:avLst/>
            <a:gdLst/>
            <a:ahLst/>
            <a:cxnLst/>
            <a:rect r="r" b="b" t="t" l="l"/>
            <a:pathLst>
              <a:path h="5081603" w="9144000">
                <a:moveTo>
                  <a:pt x="0" y="0"/>
                </a:moveTo>
                <a:lnTo>
                  <a:pt x="9144000" y="0"/>
                </a:lnTo>
                <a:lnTo>
                  <a:pt x="9144000" y="5081603"/>
                </a:lnTo>
                <a:lnTo>
                  <a:pt x="0" y="5081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64221" y="4705674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174143" y="-1567407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83239" y="166745"/>
            <a:ext cx="6904761" cy="3840773"/>
          </a:xfrm>
          <a:custGeom>
            <a:avLst/>
            <a:gdLst/>
            <a:ahLst/>
            <a:cxnLst/>
            <a:rect r="r" b="b" t="t" l="l"/>
            <a:pathLst>
              <a:path h="3840773" w="6904761">
                <a:moveTo>
                  <a:pt x="0" y="0"/>
                </a:moveTo>
                <a:lnTo>
                  <a:pt x="6904761" y="0"/>
                </a:lnTo>
                <a:lnTo>
                  <a:pt x="6904761" y="3840773"/>
                </a:lnTo>
                <a:lnTo>
                  <a:pt x="0" y="38407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499427"/>
            <a:ext cx="8563273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Future possibilities: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42615" y="4234055"/>
            <a:ext cx="10839078" cy="3207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 Medical Restoration &amp; Enhancement</a:t>
            </a:r>
          </a:p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Thought-Based Communication</a:t>
            </a:r>
          </a:p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3. Human–Machine Control</a:t>
            </a:r>
          </a:p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4. Brain-to-Brain Communication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54538" y="-378141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73257" y="3276397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17955" y="0"/>
            <a:ext cx="6670045" cy="4443565"/>
          </a:xfrm>
          <a:custGeom>
            <a:avLst/>
            <a:gdLst/>
            <a:ahLst/>
            <a:cxnLst/>
            <a:rect r="r" b="b" t="t" l="l"/>
            <a:pathLst>
              <a:path h="4443565" w="6670045">
                <a:moveTo>
                  <a:pt x="0" y="0"/>
                </a:moveTo>
                <a:lnTo>
                  <a:pt x="6670045" y="0"/>
                </a:lnTo>
                <a:lnTo>
                  <a:pt x="6670045" y="4443565"/>
                </a:lnTo>
                <a:lnTo>
                  <a:pt x="0" y="4443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47725"/>
            <a:ext cx="7309077" cy="205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Ethical concerns: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431665"/>
            <a:ext cx="14868227" cy="482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Privacy: Brain data could be misused or hacked.</a:t>
            </a:r>
          </a:p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Manipulation: Risk of influencing human thoughts.</a:t>
            </a:r>
          </a:p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Inequality: High cost may widen the social gap.</a:t>
            </a:r>
          </a:p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Health Risks: Brain implants can cause infection or damage.</a:t>
            </a:r>
          </a:p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Regulation: Lack of global laws for neurotechnology.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87331" y="217541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7877973">
            <a:off x="-3603142" y="4383290"/>
            <a:ext cx="8815875" cy="11329638"/>
          </a:xfrm>
          <a:custGeom>
            <a:avLst/>
            <a:gdLst/>
            <a:ahLst/>
            <a:cxnLst/>
            <a:rect r="r" b="b" t="t" l="l"/>
            <a:pathLst>
              <a:path h="11329638" w="8815875">
                <a:moveTo>
                  <a:pt x="8815875" y="11329638"/>
                </a:moveTo>
                <a:lnTo>
                  <a:pt x="0" y="11329638"/>
                </a:lnTo>
                <a:lnTo>
                  <a:pt x="0" y="0"/>
                </a:lnTo>
                <a:lnTo>
                  <a:pt x="8815875" y="0"/>
                </a:lnTo>
                <a:lnTo>
                  <a:pt x="8815875" y="1132963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61211" y="-335702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39469" y="2912079"/>
            <a:ext cx="13848531" cy="563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</a:p>
          <a:p>
            <a:pPr algn="ctr">
              <a:lnSpc>
                <a:spcPts val="6439"/>
              </a:lnSpc>
            </a:pPr>
          </a:p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Implement strict data protection and encryption.</a:t>
            </a:r>
          </a:p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Ensure one-way data flow (brain → machine).</a:t>
            </a:r>
          </a:p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Promote affordable BCIs for healthcare access.</a:t>
            </a:r>
          </a:p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Develop non-invasive technologies for safety.</a:t>
            </a:r>
          </a:p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Create international neuroethics regulations.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969820" y="297517"/>
            <a:ext cx="5029060" cy="4129766"/>
          </a:xfrm>
          <a:custGeom>
            <a:avLst/>
            <a:gdLst/>
            <a:ahLst/>
            <a:cxnLst/>
            <a:rect r="r" b="b" t="t" l="l"/>
            <a:pathLst>
              <a:path h="4129766" w="5029060">
                <a:moveTo>
                  <a:pt x="0" y="0"/>
                </a:moveTo>
                <a:lnTo>
                  <a:pt x="5029060" y="0"/>
                </a:lnTo>
                <a:lnTo>
                  <a:pt x="5029060" y="4129766"/>
                </a:lnTo>
                <a:lnTo>
                  <a:pt x="0" y="4129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97250" y="1377999"/>
            <a:ext cx="5862054" cy="215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36"/>
              </a:lnSpc>
            </a:pPr>
            <a:r>
              <a:rPr lang="en-US" sz="489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SOLUTIONS TO ETHICAL CONCERNS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12602" y="3402257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22218" y="-477520"/>
            <a:ext cx="5007541" cy="8902294"/>
          </a:xfrm>
          <a:custGeom>
            <a:avLst/>
            <a:gdLst/>
            <a:ahLst/>
            <a:cxnLst/>
            <a:rect r="r" b="b" t="t" l="l"/>
            <a:pathLst>
              <a:path h="8902294" w="5007541">
                <a:moveTo>
                  <a:pt x="5007540" y="0"/>
                </a:moveTo>
                <a:lnTo>
                  <a:pt x="0" y="0"/>
                </a:lnTo>
                <a:lnTo>
                  <a:pt x="0" y="8902294"/>
                </a:lnTo>
                <a:lnTo>
                  <a:pt x="5007540" y="8902294"/>
                </a:lnTo>
                <a:lnTo>
                  <a:pt x="500754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52372" y="-333545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68998" y="5730672"/>
            <a:ext cx="5890302" cy="4145300"/>
          </a:xfrm>
          <a:custGeom>
            <a:avLst/>
            <a:gdLst/>
            <a:ahLst/>
            <a:cxnLst/>
            <a:rect r="r" b="b" t="t" l="l"/>
            <a:pathLst>
              <a:path h="4145300" w="5890302">
                <a:moveTo>
                  <a:pt x="0" y="0"/>
                </a:moveTo>
                <a:lnTo>
                  <a:pt x="5890302" y="0"/>
                </a:lnTo>
                <a:lnTo>
                  <a:pt x="5890302" y="4145300"/>
                </a:lnTo>
                <a:lnTo>
                  <a:pt x="0" y="4145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13401" y="200660"/>
            <a:ext cx="13118604" cy="1341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Social and economic perspective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13401" y="1833677"/>
            <a:ext cx="12503348" cy="420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Social and Economic Perspective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Improves life for people with disabilities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Transforms human interaction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Privacy and cost may create inequality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Growing industry creating jobs in tech &amp; healthcare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Affordable and ethical use is essential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672140">
            <a:off x="-3437753" y="-3937991"/>
            <a:ext cx="8932907" cy="8229600"/>
          </a:xfrm>
          <a:custGeom>
            <a:avLst/>
            <a:gdLst/>
            <a:ahLst/>
            <a:cxnLst/>
            <a:rect r="r" b="b" t="t" l="l"/>
            <a:pathLst>
              <a:path h="8229600" w="8932907">
                <a:moveTo>
                  <a:pt x="8932906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8932906" y="0"/>
                </a:lnTo>
                <a:lnTo>
                  <a:pt x="8932906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628730" y="560376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2651" y="6300701"/>
            <a:ext cx="6900598" cy="3637823"/>
          </a:xfrm>
          <a:custGeom>
            <a:avLst/>
            <a:gdLst/>
            <a:ahLst/>
            <a:cxnLst/>
            <a:rect r="r" b="b" t="t" l="l"/>
            <a:pathLst>
              <a:path h="3637823" w="6900598">
                <a:moveTo>
                  <a:pt x="0" y="0"/>
                </a:moveTo>
                <a:lnTo>
                  <a:pt x="6900598" y="0"/>
                </a:lnTo>
                <a:lnTo>
                  <a:pt x="6900598" y="3637823"/>
                </a:lnTo>
                <a:lnTo>
                  <a:pt x="0" y="3637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350" r="0" b="-335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29824" y="517525"/>
            <a:ext cx="9551938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Challenge's and regulations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21688" y="2321455"/>
            <a:ext cx="10349433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Challenges and Regulations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 cost and technical limitations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Signal accuracy and health risks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Limited skilled researchers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Lack of global neurotechnology laws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Need for strong regulations and ethical guidelines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143500"/>
            <a:ext cx="18288000" cy="9877425"/>
          </a:xfrm>
          <a:custGeom>
            <a:avLst/>
            <a:gdLst/>
            <a:ahLst/>
            <a:cxnLst/>
            <a:rect r="r" b="b" t="t" l="l"/>
            <a:pathLst>
              <a:path h="9877425" w="18288000">
                <a:moveTo>
                  <a:pt x="0" y="0"/>
                </a:moveTo>
                <a:lnTo>
                  <a:pt x="18288000" y="0"/>
                </a:lnTo>
                <a:lnTo>
                  <a:pt x="18288000" y="9877425"/>
                </a:lnTo>
                <a:lnTo>
                  <a:pt x="0" y="987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33462" y="-3654538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852900" y="790844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15499" y="0"/>
            <a:ext cx="6261543" cy="3866503"/>
          </a:xfrm>
          <a:custGeom>
            <a:avLst/>
            <a:gdLst/>
            <a:ahLst/>
            <a:cxnLst/>
            <a:rect r="r" b="b" t="t" l="l"/>
            <a:pathLst>
              <a:path h="3866503" w="6261543">
                <a:moveTo>
                  <a:pt x="0" y="0"/>
                </a:moveTo>
                <a:lnTo>
                  <a:pt x="6261543" y="0"/>
                </a:lnTo>
                <a:lnTo>
                  <a:pt x="6261543" y="3866503"/>
                </a:lnTo>
                <a:lnTo>
                  <a:pt x="0" y="3866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8667" y="427672"/>
            <a:ext cx="10606832" cy="1078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Global and Indian scenario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93113" y="4378708"/>
            <a:ext cx="13076262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Global and Indian Scenario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Global: Neuralink (USA), Synchron, DARPA research.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India: IIT Madras &amp; IISc Bangalore working on neuroprosthetics.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Future Goal: Make BCIs part of inclusive digital healthcare.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India is slowly emerging in the neurotech field.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DAG1pJApQJY</dc:identifier>
  <dcterms:modified xsi:type="dcterms:W3CDTF">2011-08-01T06:04:30Z</dcterms:modified>
  <cp:revision>1</cp:revision>
  <dc:title>Black and White Futuristic Tech Presentation</dc:title>
</cp:coreProperties>
</file>